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6"/>
  </p:notesMasterIdLst>
  <p:sldIdLst>
    <p:sldId id="276" r:id="rId5"/>
    <p:sldId id="279" r:id="rId6"/>
    <p:sldId id="278" r:id="rId7"/>
    <p:sldId id="281" r:id="rId8"/>
    <p:sldId id="280" r:id="rId9"/>
    <p:sldId id="282" r:id="rId10"/>
    <p:sldId id="274" r:id="rId11"/>
    <p:sldId id="275" r:id="rId12"/>
    <p:sldId id="277" r:id="rId13"/>
    <p:sldId id="283" r:id="rId14"/>
    <p:sldId id="284" r:id="rId15"/>
  </p:sldIdLst>
  <p:sldSz cx="12192000" cy="6858000"/>
  <p:notesSz cx="6858000" cy="9144000"/>
  <p:embeddedFontLst>
    <p:embeddedFont>
      <p:font typeface="Be Vietnam" panose="020B060402020202020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Playfair Display" pitchFamily="2" charset="0"/>
      <p:regular r:id="rId27"/>
      <p:bold r:id="rId28"/>
      <p:italic r:id="rId29"/>
      <p:boldItalic r:id="rId30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B73C"/>
    <a:srgbClr val="046A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103" d="100"/>
          <a:sy n="103" d="100"/>
        </p:scale>
        <p:origin x="13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Veroaste, suhteessa BKT:hen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'001_127f_2022'!$C$4</c:f>
              <c:strCache>
                <c:ptCount val="1"/>
                <c:pt idx="0">
                  <c:v>Veroaste (verojen määrä suhteessa BKT:hen)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'001_127f_2022'!$AC$3:$BD$3</c:f>
              <c:strCache>
                <c:ptCount val="2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  <c:pt idx="23">
                  <c:v>2023</c:v>
                </c:pt>
                <c:pt idx="24">
                  <c:v>2024</c:v>
                </c:pt>
                <c:pt idx="25">
                  <c:v>2025</c:v>
                </c:pt>
                <c:pt idx="26">
                  <c:v>2026</c:v>
                </c:pt>
                <c:pt idx="27">
                  <c:v>2027</c:v>
                </c:pt>
              </c:strCache>
              <c:extLst/>
            </c:strRef>
          </c:cat>
          <c:val>
            <c:numRef>
              <c:f>'001_127f_2022'!$AC$4:$BD$4</c:f>
              <c:numCache>
                <c:formatCode>0.0</c:formatCode>
                <c:ptCount val="28"/>
                <c:pt idx="0">
                  <c:v>45.7</c:v>
                </c:pt>
                <c:pt idx="1">
                  <c:v>43</c:v>
                </c:pt>
                <c:pt idx="2">
                  <c:v>43.2</c:v>
                </c:pt>
                <c:pt idx="3">
                  <c:v>42.3</c:v>
                </c:pt>
                <c:pt idx="4">
                  <c:v>41.7</c:v>
                </c:pt>
                <c:pt idx="5">
                  <c:v>41.9</c:v>
                </c:pt>
                <c:pt idx="6">
                  <c:v>42</c:v>
                </c:pt>
                <c:pt idx="7">
                  <c:v>41.3</c:v>
                </c:pt>
                <c:pt idx="8">
                  <c:v>41</c:v>
                </c:pt>
                <c:pt idx="9">
                  <c:v>40.700000000000003</c:v>
                </c:pt>
                <c:pt idx="10">
                  <c:v>40.5</c:v>
                </c:pt>
                <c:pt idx="11">
                  <c:v>41.7</c:v>
                </c:pt>
                <c:pt idx="12">
                  <c:v>42.3</c:v>
                </c:pt>
                <c:pt idx="13">
                  <c:v>43.3</c:v>
                </c:pt>
                <c:pt idx="14">
                  <c:v>43.4</c:v>
                </c:pt>
                <c:pt idx="15">
                  <c:v>43.4</c:v>
                </c:pt>
                <c:pt idx="16">
                  <c:v>43.6</c:v>
                </c:pt>
                <c:pt idx="17">
                  <c:v>42.7</c:v>
                </c:pt>
                <c:pt idx="18">
                  <c:v>42.3</c:v>
                </c:pt>
                <c:pt idx="19">
                  <c:v>42.1</c:v>
                </c:pt>
                <c:pt idx="20">
                  <c:v>41.7</c:v>
                </c:pt>
                <c:pt idx="21">
                  <c:v>43</c:v>
                </c:pt>
                <c:pt idx="22">
                  <c:v>42.8</c:v>
                </c:pt>
                <c:pt idx="23" formatCode="General">
                  <c:v>41.7</c:v>
                </c:pt>
                <c:pt idx="24">
                  <c:v>40.799999999999997</c:v>
                </c:pt>
                <c:pt idx="25">
                  <c:v>40.6</c:v>
                </c:pt>
                <c:pt idx="26">
                  <c:v>40.1</c:v>
                </c:pt>
                <c:pt idx="27">
                  <c:v>40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D53C-4203-A25C-115E713D4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0258367"/>
        <c:axId val="1817534207"/>
      </c:lineChart>
      <c:catAx>
        <c:axId val="1720258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817534207"/>
        <c:crosses val="autoZero"/>
        <c:auto val="1"/>
        <c:lblAlgn val="ctr"/>
        <c:lblOffset val="100"/>
        <c:noMultiLvlLbl val="0"/>
      </c:catAx>
      <c:valAx>
        <c:axId val="18175342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720258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5DBC1-8131-D344-9556-2DBB1F338B43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A3B05-2945-2840-955E-8C98AB8CDE67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13115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A3B05-2945-2840-955E-8C98AB8CDE67}" type="slidenum">
              <a:rPr lang="en-FI" smtClean="0"/>
              <a:t>7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235273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A3B05-2945-2840-955E-8C98AB8CDE67}" type="slidenum">
              <a:rPr lang="en-FI" smtClean="0"/>
              <a:t>8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909200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A3B05-2945-2840-955E-8C98AB8CDE67}" type="slidenum">
              <a:rPr lang="en-FI" smtClean="0"/>
              <a:t>9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63874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4A3B05-2945-2840-955E-8C98AB8CDE67}" type="slidenum">
              <a:rPr lang="en-FI" smtClean="0"/>
              <a:t>10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22957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BC2E7-D384-F847-B774-1DCB399FD7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EA7DA0-1873-684E-93EC-6F2609E33E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CBC0C-B81F-8D4C-916F-CDF06E77D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14189-37FB-904A-8F4A-94038D688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A39DC-5D10-9241-8F16-0FA54DF73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914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51E5A-DBAC-7B40-B1C2-77697A9C8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BDBC7-A2A1-E547-A15F-97B77D704F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CFC02C-E98D-DA47-804C-9A18D7950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35DE5-DC8A-704B-9383-81D050DC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C23B7-EC94-7140-B6D9-10F6B80DF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26104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119C2-F129-6D4B-B079-BA791F8E8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1D503-9392-C848-875F-7A94C55D4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CA444-9C1E-E943-ABB6-4882F4BC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F41EF-752B-5240-A4E4-DCAE56986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EBF93C-213A-9047-9051-7EAA055F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02739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C6894-7860-3248-869A-C649B11F3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A0F77-E65F-4B47-86C2-C29DD297D4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7E3AC4-A4F7-CD4D-BA0D-39EDEBA55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CA742E-923A-EB49-8A58-70F7371A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C11A1-1412-BA47-AA3A-8509B26C6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B29A8-34C6-CB4C-A3E9-65D53140F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7126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335FC-184C-F64C-AA54-8588DEA2E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142D1-0CB6-0D47-8FB9-7528F9A1B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34FB0-EB5F-7645-9F12-F614639BC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EABB7-46D2-1148-88AA-639C93D8C4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2B26E-8ABC-EE46-81D5-29EE17189B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793294-1E29-F04A-BAB1-0EC31B29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67A9A3-8E18-1E44-9984-7B990E46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A6356F-3CDA-204B-BCED-2DDB6823B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14002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582C2-8A84-2741-A9CF-299BC74C5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DEEA21-636D-1143-B81D-BB0A536C8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3AE30-D096-0E4F-9A19-F8FECFFD4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8807E9-A796-F546-928C-B24DD0428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72869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0959F4-9812-2247-A261-698F2071D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92C5AE-DBA2-8F48-9374-D0B43A89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73888-0921-1A48-8FCF-9022EEAFE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30891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4F357-2A75-A644-A639-9FD1601B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C4B8EB-04ED-7E47-BA55-D420AFEAE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2D133-79E5-C34E-A36C-3B14D6732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978608-50E0-4149-8209-1380DA105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41FA7-9019-5644-8315-F0392B952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64902A-6EAE-994F-AA00-5EA844170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481934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310DE-D4A3-0C44-8ADE-C9BB60250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636336-96D3-FE40-9C3A-150074263E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C4BD2-9B09-7C42-BDD5-29FA6208D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E8A95-FD3E-8640-A5AC-D0D4974E2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35CB52-8258-C345-A0A1-5721F667B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C356F7-6D19-4442-89A2-E365DE201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445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39D2-00B8-7C42-B81F-7B58AD6D8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151896-434D-4A43-9A84-0711157A6F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8B705-4E51-004E-A827-DBAFE9A12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53DA8-D21A-5849-9C7E-317E7094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15E98-4F6A-CA45-86C8-3B43DA382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2676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33F008-3BB4-9E43-9B77-B8248F0D24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DE04D-F5DA-F44E-8261-A395DE06B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73FD2-AD3A-B54A-8E77-0F375317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320BD-29C6-D849-BF57-B0911FB2E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43A8F-D873-9D44-A8A6-9EB5F3F01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366625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F6CD6-D8DD-2340-9512-126183FF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D1C85-803A-1E47-B845-D52942043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41167-8A98-9C49-9886-BC6B9176A2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53057-53DE-0D44-A3EB-971B1180E4A5}" type="datetimeFigureOut">
              <a:rPr lang="en-FI" smtClean="0"/>
              <a:t>11/23/2023</a:t>
            </a:fld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14549-3C4B-5840-8C04-705AB5142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B1AEC-7E06-804A-AF8C-495BE9198E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69617-A2F5-3A49-97AF-1BFF2BC6F0D6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91534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vihreä&#10;&#10;Kuvaus luotu automaattisesti">
            <a:extLst>
              <a:ext uri="{FF2B5EF4-FFF2-40B4-BE49-F238E27FC236}">
                <a16:creationId xmlns:a16="http://schemas.microsoft.com/office/drawing/2014/main" id="{2E87431C-ADAB-478B-BC20-5F2C57B2B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7099" y="1908007"/>
            <a:ext cx="6644402" cy="2173706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AE9BBCC7-E3A2-FEDD-2D24-8B12A7C247FF}"/>
              </a:ext>
            </a:extLst>
          </p:cNvPr>
          <p:cNvSpPr txBox="1"/>
          <p:nvPr/>
        </p:nvSpPr>
        <p:spPr>
          <a:xfrm>
            <a:off x="0" y="4404813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latin typeface="Be Vietnam" panose="020B0604020202020204" charset="0"/>
              </a:rPr>
              <a:t>Keskustan vaihtoehto </a:t>
            </a:r>
            <a:r>
              <a:rPr lang="fi-FI" dirty="0" err="1">
                <a:latin typeface="Be Vietnam" panose="020B0604020202020204" charset="0"/>
              </a:rPr>
              <a:t>Orpon</a:t>
            </a:r>
            <a:r>
              <a:rPr lang="fi-FI" dirty="0">
                <a:latin typeface="Be Vietnam" panose="020B0604020202020204" charset="0"/>
              </a:rPr>
              <a:t> hallituksen politiikalle ja vuoden 2024 budjetiksi</a:t>
            </a:r>
          </a:p>
        </p:txBody>
      </p:sp>
    </p:spTree>
    <p:extLst>
      <p:ext uri="{BB962C8B-B14F-4D97-AF65-F5344CB8AC3E}">
        <p14:creationId xmlns:p14="http://schemas.microsoft.com/office/powerpoint/2010/main" val="2796159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77028-921F-A647-A055-2B6066DB2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0682" y="2566229"/>
            <a:ext cx="10375900" cy="1120154"/>
          </a:xfrm>
        </p:spPr>
        <p:txBody>
          <a:bodyPr anchor="ctr">
            <a:noAutofit/>
          </a:bodyPr>
          <a:lstStyle/>
          <a:p>
            <a:r>
              <a:rPr lang="fi-FI" sz="5400" dirty="0">
                <a:solidFill>
                  <a:schemeClr val="bg1"/>
                </a:solidFill>
                <a:latin typeface="Playfair Display" pitchFamily="2" charset="77"/>
              </a:rPr>
              <a:t>Revitäänkö vai rakennetaanko?</a:t>
            </a:r>
            <a:endParaRPr lang="en-FI" sz="5400" dirty="0">
              <a:solidFill>
                <a:schemeClr val="bg1"/>
              </a:solidFill>
              <a:latin typeface="Playfair Display" pitchFamily="2" charset="77"/>
            </a:endParaRPr>
          </a:p>
        </p:txBody>
      </p:sp>
      <p:pic>
        <p:nvPicPr>
          <p:cNvPr id="28" name="Kuva 27" descr="Kuva, joka sisältää kohteen vaate, Ihmisen kasvot, mies, teksti&#10;&#10;Kuvaus luotu automaattisesti">
            <a:extLst>
              <a:ext uri="{FF2B5EF4-FFF2-40B4-BE49-F238E27FC236}">
                <a16:creationId xmlns:a16="http://schemas.microsoft.com/office/drawing/2014/main" id="{77EEB9AF-22E5-0A05-77B1-ABFC80F68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58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F009EBB-A4D2-C655-70FE-FE7AAA49C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3111" y="711733"/>
            <a:ext cx="5277251" cy="924286"/>
          </a:xfrm>
        </p:spPr>
        <p:txBody>
          <a:bodyPr anchor="ctr">
            <a:normAutofit/>
          </a:bodyPr>
          <a:lstStyle/>
          <a:p>
            <a:pPr algn="l"/>
            <a:r>
              <a:rPr lang="fi-FI" sz="4400" dirty="0">
                <a:solidFill>
                  <a:srgbClr val="046A38"/>
                </a:solidFill>
                <a:latin typeface="Playfair Display" pitchFamily="2" charset="77"/>
              </a:rPr>
              <a:t>Keskustan linja</a:t>
            </a:r>
            <a:endParaRPr lang="en-FI" sz="4400" dirty="0">
              <a:solidFill>
                <a:srgbClr val="046A38"/>
              </a:solidFill>
              <a:latin typeface="Playfair Display" pitchFamily="2" charset="77"/>
            </a:endParaRP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B4F414BE-BA3D-E9F8-3A49-AEF8BD8EEBB3}"/>
              </a:ext>
            </a:extLst>
          </p:cNvPr>
          <p:cNvSpPr txBox="1"/>
          <p:nvPr/>
        </p:nvSpPr>
        <p:spPr>
          <a:xfrm>
            <a:off x="818749" y="1808850"/>
            <a:ext cx="5277251" cy="4108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rgbClr val="046A38"/>
                </a:solidFill>
                <a:latin typeface="Be Vietnam" pitchFamily="2" charset="77"/>
              </a:rPr>
              <a:t>Turvaamme lähipalvelut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rgbClr val="046A38"/>
                </a:solidFill>
                <a:latin typeface="Be Vietnam" pitchFamily="2" charset="77"/>
              </a:rPr>
              <a:t>Emme leikkaa perheiltä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rgbClr val="046A38"/>
                </a:solidFill>
                <a:latin typeface="Be Vietnam" pitchFamily="2" charset="77"/>
              </a:rPr>
              <a:t>Pidämme huolta liikkumisen edellytyksistä koko Suomessa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rgbClr val="046A38"/>
                </a:solidFill>
                <a:latin typeface="Be Vietnam" pitchFamily="2" charset="77"/>
              </a:rPr>
              <a:t>Rakennamme kasvua ja työtä</a:t>
            </a:r>
            <a:endParaRPr lang="fi-FI" b="1" dirty="0">
              <a:solidFill>
                <a:srgbClr val="046A38"/>
              </a:solidFill>
              <a:latin typeface="Be Vietnam" pitchFamily="2" charset="7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rgbClr val="046A38"/>
                </a:solidFill>
                <a:latin typeface="Be Vietnam" pitchFamily="2" charset="77"/>
              </a:rPr>
              <a:t>Laitamme talouden kuntoon oikeudenmukaisesti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rgbClr val="046A38"/>
                </a:solidFill>
                <a:latin typeface="Be Vietnam" pitchFamily="2" charset="77"/>
              </a:rPr>
              <a:t>Emme alenna veroja velaksi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800" b="1" dirty="0">
                <a:solidFill>
                  <a:srgbClr val="046A38"/>
                </a:solidFill>
                <a:latin typeface="Be Vietnam" pitchFamily="2" charset="77"/>
              </a:rPr>
              <a:t>Otamme hallitusta vähemmän velkaa</a:t>
            </a:r>
            <a:endParaRPr lang="en-FI" sz="1800" b="1" dirty="0">
              <a:solidFill>
                <a:srgbClr val="046A38"/>
              </a:solidFill>
              <a:latin typeface="Be Vietnam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1800" dirty="0">
              <a:solidFill>
                <a:srgbClr val="046A38"/>
              </a:solidFill>
              <a:latin typeface="Be Vietnam" pitchFamily="2" charset="77"/>
            </a:endParaRPr>
          </a:p>
        </p:txBody>
      </p:sp>
      <p:pic>
        <p:nvPicPr>
          <p:cNvPr id="16" name="Kuva 15" descr="Kuva, joka sisältää kohteen henkilö, Ihmisen kasvot, vaate, rakennus&#10;&#10;Kuvaus luotu automaattisesti">
            <a:extLst>
              <a:ext uri="{FF2B5EF4-FFF2-40B4-BE49-F238E27FC236}">
                <a16:creationId xmlns:a16="http://schemas.microsoft.com/office/drawing/2014/main" id="{2B3DF849-B4EA-99A6-D929-2196BD654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98" r="41315"/>
          <a:stretch/>
        </p:blipFill>
        <p:spPr>
          <a:xfrm>
            <a:off x="7152874" y="0"/>
            <a:ext cx="52772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59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E9E4EF6-9CC8-D77D-1F76-B20A24A50F4A}"/>
              </a:ext>
            </a:extLst>
          </p:cNvPr>
          <p:cNvSpPr txBox="1">
            <a:spLocks/>
          </p:cNvSpPr>
          <p:nvPr/>
        </p:nvSpPr>
        <p:spPr>
          <a:xfrm>
            <a:off x="0" y="2308846"/>
            <a:ext cx="12192000" cy="1120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4400" dirty="0">
                <a:solidFill>
                  <a:srgbClr val="046A38"/>
                </a:solidFill>
                <a:latin typeface="Playfair Display" pitchFamily="2" charset="77"/>
              </a:rPr>
              <a:t>Talouden luisua ei voi katsella </a:t>
            </a:r>
          </a:p>
          <a:p>
            <a:r>
              <a:rPr lang="fi-FI" sz="4400" dirty="0">
                <a:solidFill>
                  <a:srgbClr val="046A38"/>
                </a:solidFill>
                <a:latin typeface="Playfair Display" pitchFamily="2" charset="77"/>
              </a:rPr>
              <a:t>tumput suorina</a:t>
            </a:r>
            <a:endParaRPr lang="en-FI" sz="4400" dirty="0">
              <a:solidFill>
                <a:srgbClr val="046A38"/>
              </a:solidFill>
              <a:latin typeface="Playfair Display" pitchFamily="2" charset="77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C54784E-FA6D-68CB-83A0-7CDD158FBD29}"/>
              </a:ext>
            </a:extLst>
          </p:cNvPr>
          <p:cNvSpPr txBox="1"/>
          <p:nvPr/>
        </p:nvSpPr>
        <p:spPr>
          <a:xfrm>
            <a:off x="1" y="368503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dirty="0">
                <a:solidFill>
                  <a:srgbClr val="046A38"/>
                </a:solidFill>
                <a:latin typeface="Be Vietnam" panose="020B0604020202020204" charset="0"/>
              </a:rPr>
              <a:t>Keskustalla on käyttövalmis kasvupaketti, joka takuulla pistää vipinää </a:t>
            </a:r>
          </a:p>
          <a:p>
            <a:pPr algn="ctr"/>
            <a:r>
              <a:rPr lang="fi-FI" b="1" dirty="0">
                <a:solidFill>
                  <a:srgbClr val="046A38"/>
                </a:solidFill>
                <a:latin typeface="Be Vietnam" panose="020B0604020202020204" charset="0"/>
              </a:rPr>
              <a:t>koko Suomeen.</a:t>
            </a:r>
          </a:p>
        </p:txBody>
      </p:sp>
    </p:spTree>
    <p:extLst>
      <p:ext uri="{BB962C8B-B14F-4D97-AF65-F5344CB8AC3E}">
        <p14:creationId xmlns:p14="http://schemas.microsoft.com/office/powerpoint/2010/main" val="575619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F009EBB-A4D2-C655-70FE-FE7AAA49C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749" y="711733"/>
            <a:ext cx="5277251" cy="924286"/>
          </a:xfrm>
        </p:spPr>
        <p:txBody>
          <a:bodyPr anchor="ctr">
            <a:normAutofit/>
          </a:bodyPr>
          <a:lstStyle/>
          <a:p>
            <a:pPr algn="l"/>
            <a:r>
              <a:rPr lang="fi-FI" sz="4400" dirty="0">
                <a:solidFill>
                  <a:schemeClr val="bg1"/>
                </a:solidFill>
                <a:latin typeface="Playfair Display" pitchFamily="2" charset="77"/>
              </a:rPr>
              <a:t>Keskustan linja</a:t>
            </a:r>
            <a:endParaRPr lang="en-FI" sz="4400" dirty="0">
              <a:solidFill>
                <a:schemeClr val="bg1"/>
              </a:solidFill>
              <a:latin typeface="Playfair Display" pitchFamily="2" charset="77"/>
            </a:endParaRPr>
          </a:p>
        </p:txBody>
      </p:sp>
      <p:pic>
        <p:nvPicPr>
          <p:cNvPr id="3" name="Kuva 2" descr="Kuva, joka sisältää kohteen vaate, henkilö, Ihmisen kasvot, piha-&#10;&#10;Kuvaus luotu automaattisesti">
            <a:extLst>
              <a:ext uri="{FF2B5EF4-FFF2-40B4-BE49-F238E27FC236}">
                <a16:creationId xmlns:a16="http://schemas.microsoft.com/office/drawing/2014/main" id="{BDB27D32-44C5-0992-249A-4A49C14E8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46" r="36460"/>
          <a:stretch/>
        </p:blipFill>
        <p:spPr>
          <a:xfrm>
            <a:off x="7200900" y="0"/>
            <a:ext cx="49911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2BFBEB6-CC23-34F4-1241-1D878916C9E5}"/>
              </a:ext>
            </a:extLst>
          </p:cNvPr>
          <p:cNvSpPr txBox="1">
            <a:spLocks/>
          </p:cNvSpPr>
          <p:nvPr/>
        </p:nvSpPr>
        <p:spPr>
          <a:xfrm>
            <a:off x="818748" y="578942"/>
            <a:ext cx="5277251" cy="924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4400" dirty="0">
                <a:solidFill>
                  <a:srgbClr val="046A38"/>
                </a:solidFill>
                <a:latin typeface="Playfair Display" pitchFamily="2" charset="77"/>
              </a:rPr>
              <a:t>Keskustan kasvupaketti</a:t>
            </a:r>
            <a:endParaRPr lang="en-FI" sz="4400" dirty="0">
              <a:solidFill>
                <a:srgbClr val="046A38"/>
              </a:solidFill>
              <a:latin typeface="Playfair Display" pitchFamily="2" charset="77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70ECC5AC-F884-A950-84C9-F87FCDEC186D}"/>
              </a:ext>
            </a:extLst>
          </p:cNvPr>
          <p:cNvSpPr txBox="1"/>
          <p:nvPr/>
        </p:nvSpPr>
        <p:spPr>
          <a:xfrm>
            <a:off x="818747" y="1636019"/>
            <a:ext cx="5277251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i-FI" b="1" dirty="0">
                <a:solidFill>
                  <a:srgbClr val="046A38"/>
                </a:solidFill>
                <a:latin typeface="Be Vietnam" pitchFamily="2" charset="77"/>
              </a:rPr>
              <a:t>Suhdannepaketti (300 m€)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Perusväylänpidon ja yksityisteiden lisärahoittaminen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Homekoulujen ja kosteusvaurioiden korjaaminen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Taloyhtiöiden remonttiavustukset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Laajakaistayhteyksien rakentaminen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Tuki </a:t>
            </a:r>
            <a:r>
              <a:rPr lang="fi-FI" sz="1400" dirty="0" err="1">
                <a:solidFill>
                  <a:srgbClr val="046A38"/>
                </a:solidFill>
                <a:latin typeface="Be Vietnam" pitchFamily="2" charset="77"/>
              </a:rPr>
              <a:t>äljylämmityksestä</a:t>
            </a: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 luopumiseen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Tuki äkilliseen rakennemuutokseen</a:t>
            </a:r>
            <a:endParaRPr lang="en-FI" sz="1400" dirty="0">
              <a:solidFill>
                <a:srgbClr val="046A38"/>
              </a:solidFill>
              <a:latin typeface="Be Vietnam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1800" dirty="0">
              <a:solidFill>
                <a:srgbClr val="046A38"/>
              </a:solidFill>
              <a:latin typeface="Be Vietnam" pitchFamily="2" charset="77"/>
            </a:endParaRPr>
          </a:p>
          <a:p>
            <a:r>
              <a:rPr lang="fi-FI" b="1" dirty="0">
                <a:solidFill>
                  <a:srgbClr val="046A38"/>
                </a:solidFill>
                <a:latin typeface="Be Vietnam" pitchFamily="2" charset="77"/>
              </a:rPr>
              <a:t>Lisäksi: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Itäisen Suomen kasvun ja kilpailukyvyn parantaminen (130 m€)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i-FI" sz="1400" dirty="0">
                <a:solidFill>
                  <a:srgbClr val="046A38"/>
                </a:solidFill>
                <a:latin typeface="Be Vietnam" pitchFamily="2" charset="77"/>
              </a:rPr>
              <a:t>Pohjoisen ohjelman aloittaminen (30 m€)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FI" sz="1800" dirty="0">
              <a:solidFill>
                <a:srgbClr val="046A38"/>
              </a:solidFill>
              <a:latin typeface="Be Vietnam" pitchFamily="2" charset="77"/>
            </a:endParaRPr>
          </a:p>
          <a:p>
            <a:endParaRPr lang="fi-FI" b="1" dirty="0">
              <a:solidFill>
                <a:srgbClr val="046A38"/>
              </a:solidFill>
              <a:latin typeface="Be Vietnam" pitchFamily="2" charset="77"/>
            </a:endParaRPr>
          </a:p>
          <a:p>
            <a:endParaRPr lang="fi-FI" dirty="0">
              <a:solidFill>
                <a:srgbClr val="046A38"/>
              </a:solidFill>
              <a:latin typeface="Be Vietna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5558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E9E4EF6-9CC8-D77D-1F76-B20A24A50F4A}"/>
              </a:ext>
            </a:extLst>
          </p:cNvPr>
          <p:cNvSpPr txBox="1">
            <a:spLocks/>
          </p:cNvSpPr>
          <p:nvPr/>
        </p:nvSpPr>
        <p:spPr>
          <a:xfrm>
            <a:off x="908050" y="2181648"/>
            <a:ext cx="10375900" cy="1876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fi-FI" sz="4400" dirty="0">
                <a:solidFill>
                  <a:srgbClr val="046A38"/>
                </a:solidFill>
                <a:latin typeface="Playfair Display" pitchFamily="2" charset="77"/>
              </a:rPr>
              <a:t>Keskustan vaihtoehdossa Suomi velkaantuu </a:t>
            </a:r>
            <a:r>
              <a:rPr lang="fi-FI" sz="4400" b="1" dirty="0">
                <a:solidFill>
                  <a:srgbClr val="046A38"/>
                </a:solidFill>
                <a:latin typeface="Playfair Display" pitchFamily="2" charset="77"/>
              </a:rPr>
              <a:t>vähemmän.</a:t>
            </a:r>
            <a:endParaRPr lang="en-FI" sz="4400" b="1" dirty="0">
              <a:solidFill>
                <a:srgbClr val="046A38"/>
              </a:solidFill>
              <a:latin typeface="Playfair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31110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77028-921F-A647-A055-2B6066DB25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388" y="424846"/>
            <a:ext cx="10033687" cy="1415068"/>
          </a:xfrm>
        </p:spPr>
        <p:txBody>
          <a:bodyPr anchor="ctr">
            <a:normAutofit/>
          </a:bodyPr>
          <a:lstStyle/>
          <a:p>
            <a:pPr algn="l"/>
            <a:r>
              <a:rPr lang="fi-FI" sz="3600" dirty="0">
                <a:solidFill>
                  <a:srgbClr val="046A38"/>
                </a:solidFill>
                <a:latin typeface="Playfair Display" pitchFamily="2" charset="77"/>
              </a:rPr>
              <a:t>Julkisen talouden tilannekuva: </a:t>
            </a:r>
            <a:br>
              <a:rPr lang="fi-FI" sz="3600" dirty="0">
                <a:solidFill>
                  <a:srgbClr val="046A38"/>
                </a:solidFill>
                <a:latin typeface="Playfair Display" pitchFamily="2" charset="77"/>
              </a:rPr>
            </a:br>
            <a:r>
              <a:rPr lang="fi-FI" sz="3600" dirty="0">
                <a:solidFill>
                  <a:srgbClr val="046A38"/>
                </a:solidFill>
                <a:latin typeface="Playfair Display" pitchFamily="2" charset="77"/>
              </a:rPr>
              <a:t>Velka on kasvussa, veroaste laskussa</a:t>
            </a:r>
            <a:endParaRPr lang="en-FI" sz="3600" dirty="0">
              <a:solidFill>
                <a:srgbClr val="046A38"/>
              </a:solidFill>
              <a:latin typeface="Playfair Display" pitchFamily="2" charset="77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B3EFCE-FD43-269A-A0CE-0C69E3B57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8" y="2020394"/>
            <a:ext cx="6360455" cy="4078628"/>
          </a:xfrm>
          <a:prstGeom prst="rect">
            <a:avLst/>
          </a:prstGeom>
        </p:spPr>
      </p:pic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A8FBD998-66E3-C05C-6A6A-D3446FED7A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692794"/>
              </p:ext>
            </p:extLst>
          </p:nvPr>
        </p:nvGraphicFramePr>
        <p:xfrm>
          <a:off x="6626363" y="2020394"/>
          <a:ext cx="4657725" cy="3705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78851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AD404F-6A4F-D944-8660-269082C61C7F}"/>
              </a:ext>
            </a:extLst>
          </p:cNvPr>
          <p:cNvSpPr txBox="1"/>
          <p:nvPr/>
        </p:nvSpPr>
        <p:spPr>
          <a:xfrm>
            <a:off x="616293" y="1125865"/>
            <a:ext cx="64512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rgbClr val="046A38"/>
                </a:solidFill>
                <a:latin typeface="Be Vietnam" pitchFamily="2" charset="77"/>
              </a:rPr>
              <a:t>Keskusta pitää arjen palvelut tavallisen ihmisen ulottuvilla ja kehittää niitä. </a:t>
            </a:r>
          </a:p>
          <a:p>
            <a:r>
              <a:rPr lang="fi-FI" sz="2400" dirty="0">
                <a:solidFill>
                  <a:srgbClr val="046A38"/>
                </a:solidFill>
                <a:latin typeface="Be Vietnam" pitchFamily="2" charset="77"/>
              </a:rPr>
              <a:t>Toisin kuin hallitus, emme leikkaa lähipalveluista.</a:t>
            </a:r>
            <a:endParaRPr lang="en-FI" sz="2400" dirty="0">
              <a:solidFill>
                <a:srgbClr val="046A38"/>
              </a:solidFill>
              <a:latin typeface="Be Vietnam" pitchFamily="2" charset="77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3DAFFCA-5FBC-FF0C-A3B0-DA13BB1079B7}"/>
              </a:ext>
            </a:extLst>
          </p:cNvPr>
          <p:cNvSpPr txBox="1"/>
          <p:nvPr/>
        </p:nvSpPr>
        <p:spPr>
          <a:xfrm>
            <a:off x="616293" y="3138043"/>
            <a:ext cx="500345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Annamme vasta perustetuille hyvinvointialueille työrauhan ja perumme hallituksen lähipalveluihin suunnittelemat leikkaukset (106 milj. euroa v. 2024)​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1600" dirty="0">
              <a:solidFill>
                <a:srgbClr val="046A38"/>
              </a:solidFill>
              <a:latin typeface="Be Vietnam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Perumme kansalaisopistoja uhkaavat leikkaukset vapaaseen sivistystyöhön (25 milj. euroa).​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fi-FI" sz="1600" dirty="0">
              <a:solidFill>
                <a:srgbClr val="046A38"/>
              </a:solidFill>
              <a:latin typeface="Be Vietnam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Tuemme lähikouluja 3 milj. eurolla.​</a:t>
            </a:r>
            <a:endParaRPr lang="en-FI" sz="1600" dirty="0">
              <a:solidFill>
                <a:srgbClr val="046A38"/>
              </a:solidFill>
              <a:latin typeface="Be Vietnam" pitchFamily="2" charset="77"/>
            </a:endParaRPr>
          </a:p>
        </p:txBody>
      </p:sp>
      <p:pic>
        <p:nvPicPr>
          <p:cNvPr id="10" name="Kuva 9" descr="Kuva, joka sisältää kohteen vaate, henkilö, Ihmisen kasvot, seinä&#10;&#10;Kuvaus luotu automaattisesti">
            <a:extLst>
              <a:ext uri="{FF2B5EF4-FFF2-40B4-BE49-F238E27FC236}">
                <a16:creationId xmlns:a16="http://schemas.microsoft.com/office/drawing/2014/main" id="{D2749285-2F4F-D7DA-0D50-C6915D6D8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628" y="0"/>
            <a:ext cx="4597372" cy="6858000"/>
          </a:xfrm>
          <a:prstGeom prst="rect">
            <a:avLst/>
          </a:prstGeom>
        </p:spPr>
      </p:pic>
      <p:sp>
        <p:nvSpPr>
          <p:cNvPr id="13" name="Suorakulmio 12">
            <a:extLst>
              <a:ext uri="{FF2B5EF4-FFF2-40B4-BE49-F238E27FC236}">
                <a16:creationId xmlns:a16="http://schemas.microsoft.com/office/drawing/2014/main" id="{759F0572-ED94-D4A4-1DD9-1DD06009AC9C}"/>
              </a:ext>
            </a:extLst>
          </p:cNvPr>
          <p:cNvSpPr/>
          <p:nvPr/>
        </p:nvSpPr>
        <p:spPr>
          <a:xfrm>
            <a:off x="0" y="0"/>
            <a:ext cx="1752600" cy="571500"/>
          </a:xfrm>
          <a:prstGeom prst="rect">
            <a:avLst/>
          </a:prstGeom>
          <a:solidFill>
            <a:srgbClr val="45B7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dirty="0">
                <a:latin typeface="Be Vietnam" panose="020B0604020202020204" charset="0"/>
              </a:rPr>
              <a:t>Lähipalvelut</a:t>
            </a:r>
          </a:p>
        </p:txBody>
      </p:sp>
    </p:spTree>
    <p:extLst>
      <p:ext uri="{BB962C8B-B14F-4D97-AF65-F5344CB8AC3E}">
        <p14:creationId xmlns:p14="http://schemas.microsoft.com/office/powerpoint/2010/main" val="4276553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AD404F-6A4F-D944-8660-269082C61C7F}"/>
              </a:ext>
            </a:extLst>
          </p:cNvPr>
          <p:cNvSpPr txBox="1"/>
          <p:nvPr/>
        </p:nvSpPr>
        <p:spPr>
          <a:xfrm>
            <a:off x="4539217" y="571500"/>
            <a:ext cx="69656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rgbClr val="046A38"/>
                </a:solidFill>
                <a:latin typeface="Be Vietnam" pitchFamily="2" charset="77"/>
              </a:rPr>
              <a:t>Keskusta luo arjen liikkumiselle reilut edellytykset koko maahan. ​</a:t>
            </a:r>
          </a:p>
          <a:p>
            <a:r>
              <a:rPr lang="fi-FI" sz="2400" dirty="0">
                <a:solidFill>
                  <a:srgbClr val="046A38"/>
                </a:solidFill>
                <a:latin typeface="Be Vietnam" pitchFamily="2" charset="77"/>
              </a:rPr>
              <a:t>Toisin kuin hallitus, me emme kasvata tavallisen työmatka-autoilijan laskupinoa.</a:t>
            </a:r>
          </a:p>
          <a:p>
            <a:endParaRPr lang="fi-FI" sz="2400" b="1" dirty="0">
              <a:solidFill>
                <a:srgbClr val="046A38"/>
              </a:solidFill>
              <a:latin typeface="Be Vietnam" pitchFamily="2" charset="77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56240A7-0DD2-3A01-1B1B-50B0D400EF8B}"/>
              </a:ext>
            </a:extLst>
          </p:cNvPr>
          <p:cNvSpPr txBox="1"/>
          <p:nvPr/>
        </p:nvSpPr>
        <p:spPr>
          <a:xfrm>
            <a:off x="4539217" y="2575849"/>
            <a:ext cx="696560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Otamme käyttöön ammattidieselin. Hinta 151 milj. euroa. Laitamme ulkomaalaiset rekat maksamaan suomalaisten teiden käytöstä. Tuotto 15 milj. euroa</a:t>
            </a:r>
            <a:br>
              <a:rPr lang="fi-FI" sz="1600" dirty="0">
                <a:solidFill>
                  <a:srgbClr val="046A38"/>
                </a:solidFill>
                <a:latin typeface="Be Vietnam" pitchFamily="2" charset="77"/>
              </a:rPr>
            </a:b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Perumme hallituksen päätökset työmatka-autoilijoiden maksujen lisäämisestä (omavastuun ja enimmäisvähennyksen säilyttäminen ennallaan). Ero hallituksen budjettiin 68 milj. euroa​</a:t>
            </a:r>
            <a:br>
              <a:rPr lang="fi-FI" sz="1600" dirty="0">
                <a:solidFill>
                  <a:srgbClr val="046A38"/>
                </a:solidFill>
                <a:latin typeface="Be Vietnam" pitchFamily="2" charset="77"/>
              </a:rPr>
            </a:b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Annamme tukemme bensaverojen alentamiselle.</a:t>
            </a:r>
          </a:p>
          <a:p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Sähköautoilijoiden on osallistuttava yhteisiin kustannuksiin. Tuotto 92 milj. euroa</a:t>
            </a:r>
            <a:br>
              <a:rPr lang="fi-FI" sz="1600" dirty="0">
                <a:solidFill>
                  <a:srgbClr val="046A38"/>
                </a:solidFill>
                <a:latin typeface="Be Vietnam" pitchFamily="2" charset="77"/>
              </a:rPr>
            </a:b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Emme kiristä tavallisen liikkujan verotusta</a:t>
            </a:r>
          </a:p>
        </p:txBody>
      </p:sp>
      <p:pic>
        <p:nvPicPr>
          <p:cNvPr id="9" name="Kuva 8" descr="Kuva, joka sisältää kohteen piha-, vaate, henkilö, tulisija&#10;&#10;Kuvaus luotu automaattisesti">
            <a:extLst>
              <a:ext uri="{FF2B5EF4-FFF2-40B4-BE49-F238E27FC236}">
                <a16:creationId xmlns:a16="http://schemas.microsoft.com/office/drawing/2014/main" id="{197B14E8-5E20-E5F4-9FB1-98A490CD1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57152" cy="6858000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F6B3217D-F9F6-3A10-E687-93C1BA4D06A2}"/>
              </a:ext>
            </a:extLst>
          </p:cNvPr>
          <p:cNvSpPr/>
          <p:nvPr/>
        </p:nvSpPr>
        <p:spPr>
          <a:xfrm>
            <a:off x="0" y="0"/>
            <a:ext cx="1238250" cy="571500"/>
          </a:xfrm>
          <a:prstGeom prst="rect">
            <a:avLst/>
          </a:prstGeom>
          <a:solidFill>
            <a:srgbClr val="45B7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dirty="0">
                <a:latin typeface="Be Vietnam" panose="020B0604020202020204" charset="0"/>
              </a:rPr>
              <a:t>Liikenne</a:t>
            </a:r>
          </a:p>
        </p:txBody>
      </p:sp>
    </p:spTree>
    <p:extLst>
      <p:ext uri="{BB962C8B-B14F-4D97-AF65-F5344CB8AC3E}">
        <p14:creationId xmlns:p14="http://schemas.microsoft.com/office/powerpoint/2010/main" val="3193209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AD404F-6A4F-D944-8660-269082C61C7F}"/>
              </a:ext>
            </a:extLst>
          </p:cNvPr>
          <p:cNvSpPr txBox="1"/>
          <p:nvPr/>
        </p:nvSpPr>
        <p:spPr>
          <a:xfrm>
            <a:off x="616292" y="946568"/>
            <a:ext cx="6105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>
                <a:solidFill>
                  <a:srgbClr val="046A38"/>
                </a:solidFill>
                <a:latin typeface="Be Vietnam" pitchFamily="2" charset="77"/>
              </a:rPr>
              <a:t>Keskusta ei leikkaa lapsiperheiltä. </a:t>
            </a:r>
            <a:br>
              <a:rPr lang="fi-FI" sz="2400" b="1" dirty="0">
                <a:solidFill>
                  <a:srgbClr val="046A38"/>
                </a:solidFill>
                <a:latin typeface="Be Vietnam" pitchFamily="2" charset="77"/>
              </a:rPr>
            </a:br>
            <a:r>
              <a:rPr lang="fi-FI" sz="2400" dirty="0">
                <a:solidFill>
                  <a:srgbClr val="046A38"/>
                </a:solidFill>
                <a:latin typeface="Be Vietnam" pitchFamily="2" charset="77"/>
              </a:rPr>
              <a:t>Suomessa on jo nyt aivan liian vähän lapsia.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2978E026-E2C8-0A2E-B8E3-16F909608C3F}"/>
              </a:ext>
            </a:extLst>
          </p:cNvPr>
          <p:cNvSpPr txBox="1"/>
          <p:nvPr/>
        </p:nvSpPr>
        <p:spPr>
          <a:xfrm>
            <a:off x="616292" y="2146897"/>
            <a:ext cx="6851308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1600" dirty="0">
              <a:solidFill>
                <a:srgbClr val="046A38"/>
              </a:solidFill>
              <a:latin typeface="Be Vietnam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rgbClr val="046A38"/>
                </a:solidFill>
                <a:latin typeface="Be Vietnam" pitchFamily="2" charset="77"/>
              </a:rPr>
              <a:t>Perumme hallituksen suunnittelemat lapsiperheiden työttömyysturvan leikkaukset</a:t>
            </a: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 (työttömyysturvan lapsikorotus 60 milj. euroa). Uudistaisimme työttömyysturvan omalla, reilummalla mallilla. 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1600" dirty="0">
              <a:solidFill>
                <a:srgbClr val="046A38"/>
              </a:solidFill>
              <a:latin typeface="Be Vietnam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rgbClr val="046A38"/>
                </a:solidFill>
                <a:latin typeface="Be Vietnam" pitchFamily="2" charset="77"/>
              </a:rPr>
              <a:t>Säilytämme ensiasunnon ostajien verovapauden</a:t>
            </a: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 ja uudistamme varainsiirtoveron oman kustannusneutraalin mallimme mukaiseksi. Lisää verotuottoa 70 milj. euroa, kun emme hyväksy hallituksen päätöstä keventää varainsiirtoveroa velaksi.​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1600" dirty="0">
              <a:solidFill>
                <a:srgbClr val="046A38"/>
              </a:solidFill>
              <a:latin typeface="Be Vietnam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rgbClr val="046A38"/>
                </a:solidFill>
                <a:latin typeface="Be Vietnam" pitchFamily="2" charset="77"/>
              </a:rPr>
              <a:t>Perumme leikkaukset etsivään nuorisotyöhön ja työpajatoimintaan</a:t>
            </a: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 (4,5 milj. euroa).​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i-FI" sz="1600" dirty="0">
              <a:solidFill>
                <a:srgbClr val="046A38"/>
              </a:solidFill>
              <a:latin typeface="Be Vietnam" pitchFamily="2" charset="7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1600" b="1" dirty="0">
                <a:solidFill>
                  <a:srgbClr val="046A38"/>
                </a:solidFill>
                <a:latin typeface="Be Vietnam" pitchFamily="2" charset="77"/>
              </a:rPr>
              <a:t>Panostamme hedelmöityshoitoihin</a:t>
            </a:r>
            <a:r>
              <a:rPr lang="fi-FI" sz="1600" dirty="0">
                <a:solidFill>
                  <a:srgbClr val="046A38"/>
                </a:solidFill>
                <a:latin typeface="Be Vietnam" pitchFamily="2" charset="77"/>
              </a:rPr>
              <a:t> ja keskenmenojen hoitoihin (5 milj. euroa). Jokaisen perheen toive lapsien määrästä pitää toteuttaa. ​</a:t>
            </a:r>
            <a:endParaRPr lang="en-FI" sz="1600" dirty="0">
              <a:solidFill>
                <a:srgbClr val="046A38"/>
              </a:solidFill>
              <a:latin typeface="Be Vietnam" pitchFamily="2" charset="77"/>
            </a:endParaRPr>
          </a:p>
        </p:txBody>
      </p:sp>
      <p:pic>
        <p:nvPicPr>
          <p:cNvPr id="7" name="Kuva 6" descr="Kuva, joka sisältää kohteen henkilö, vaate, seinä, sisä-&#10;&#10;Kuvaus luotu automaattisesti">
            <a:extLst>
              <a:ext uri="{FF2B5EF4-FFF2-40B4-BE49-F238E27FC236}">
                <a16:creationId xmlns:a16="http://schemas.microsoft.com/office/drawing/2014/main" id="{375013D8-37C2-F929-43D2-CE53858DB0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713" r="25111"/>
          <a:stretch/>
        </p:blipFill>
        <p:spPr>
          <a:xfrm>
            <a:off x="8223934" y="0"/>
            <a:ext cx="3968066" cy="6858000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FEA4333C-292F-860C-6DE9-A1FE166C90F4}"/>
              </a:ext>
            </a:extLst>
          </p:cNvPr>
          <p:cNvSpPr/>
          <p:nvPr/>
        </p:nvSpPr>
        <p:spPr>
          <a:xfrm>
            <a:off x="0" y="0"/>
            <a:ext cx="1733550" cy="571500"/>
          </a:xfrm>
          <a:prstGeom prst="rect">
            <a:avLst/>
          </a:prstGeom>
          <a:solidFill>
            <a:srgbClr val="45B7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dirty="0">
                <a:latin typeface="Be Vietnam" panose="020B0604020202020204" charset="0"/>
              </a:rPr>
              <a:t>Lapsiperheet</a:t>
            </a:r>
          </a:p>
        </p:txBody>
      </p:sp>
    </p:spTree>
    <p:extLst>
      <p:ext uri="{BB962C8B-B14F-4D97-AF65-F5344CB8AC3E}">
        <p14:creationId xmlns:p14="http://schemas.microsoft.com/office/powerpoint/2010/main" val="253422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Kuva 19" descr="Kuva, joka sisältää kohteen vaate, Ihmisen kasvot, mies, teksti&#10;&#10;Kuvaus luotu automaattisesti">
            <a:extLst>
              <a:ext uri="{FF2B5EF4-FFF2-40B4-BE49-F238E27FC236}">
                <a16:creationId xmlns:a16="http://schemas.microsoft.com/office/drawing/2014/main" id="{1D2A5AD8-B1F3-E5FA-BADF-F1592CC4F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93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D21C7E7678F6E74D92492F9CD6125727" ma:contentTypeVersion="12" ma:contentTypeDescription="Luo uusi asiakirja." ma:contentTypeScope="" ma:versionID="e08fa2ecb7b9d3b82c4291bfa3f6b8e4">
  <xsd:schema xmlns:xsd="http://www.w3.org/2001/XMLSchema" xmlns:xs="http://www.w3.org/2001/XMLSchema" xmlns:p="http://schemas.microsoft.com/office/2006/metadata/properties" xmlns:ns2="ad7561cf-fbfc-4516-a667-f1ffdb31d87c" xmlns:ns3="0b5bbc20-0df5-45b5-9090-36bd4657140e" targetNamespace="http://schemas.microsoft.com/office/2006/metadata/properties" ma:root="true" ma:fieldsID="373f1718683d2202d141d5ff8da40cf1" ns2:_="" ns3:_="">
    <xsd:import namespace="ad7561cf-fbfc-4516-a667-f1ffdb31d87c"/>
    <xsd:import namespace="0b5bbc20-0df5-45b5-9090-36bd465714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7561cf-fbfc-4516-a667-f1ffdb31d8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5bbc20-0df5-45b5-9090-36bd4657140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B2BD6F-7AF3-41DE-8A63-C5A536FDF1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7561cf-fbfc-4516-a667-f1ffdb31d87c"/>
    <ds:schemaRef ds:uri="0b5bbc20-0df5-45b5-9090-36bd465714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1DBE4F-39C1-4E6A-B1FF-8DB003AAE28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F4070DB-74DB-4545-8F9E-3133FC091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393</Words>
  <Application>Microsoft Office PowerPoint</Application>
  <PresentationFormat>Laajakuva</PresentationFormat>
  <Paragraphs>62</Paragraphs>
  <Slides>11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7" baseType="lpstr">
      <vt:lpstr>Be Vietnam</vt:lpstr>
      <vt:lpstr>Calibri</vt:lpstr>
      <vt:lpstr>Arial</vt:lpstr>
      <vt:lpstr>Playfair Display</vt:lpstr>
      <vt:lpstr>Calibri Light</vt:lpstr>
      <vt:lpstr>Office Theme</vt:lpstr>
      <vt:lpstr>PowerPoint-esitys</vt:lpstr>
      <vt:lpstr>Revitäänkö vai rakennetaanko?</vt:lpstr>
      <vt:lpstr>Keskustan linja</vt:lpstr>
      <vt:lpstr>PowerPoint-esitys</vt:lpstr>
      <vt:lpstr>Keskustan linja</vt:lpstr>
      <vt:lpstr>PowerPoint-esitys</vt:lpstr>
      <vt:lpstr>Julkisen talouden tilannekuva:  Velka on kasvussa, veroaste laskussa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Johannes Erkkilä</dc:creator>
  <cp:lastModifiedBy>Hämäläinen Laura</cp:lastModifiedBy>
  <cp:revision>21</cp:revision>
  <dcterms:created xsi:type="dcterms:W3CDTF">2020-06-12T11:44:30Z</dcterms:created>
  <dcterms:modified xsi:type="dcterms:W3CDTF">2023-11-23T06:24:59Z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0x010100D21C7E7678F6E74D92492F9CD6125727</vt:lpwstr>
  </property>
</Properties>
</file>